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637B"/>
    <a:srgbClr val="F0E7DF"/>
    <a:srgbClr val="EAE1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054"/>
  </p:normalViewPr>
  <p:slideViewPr>
    <p:cSldViewPr snapToGrid="0">
      <p:cViewPr>
        <p:scale>
          <a:sx n="104" d="100"/>
          <a:sy n="104" d="100"/>
        </p:scale>
        <p:origin x="968"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0:47.647"/>
    </inkml:context>
    <inkml:brush xml:id="br0">
      <inkml:brushProperty name="width" value="0.1" units="cm"/>
      <inkml:brushProperty name="height" value="0.1" units="cm"/>
    </inkml:brush>
  </inkml:definitions>
  <inkml:trace contextRef="#ctx0" brushRef="#br0">0 2 24575,'15'24'0,"9"8"0,-4-9 0,2 0 0,5 6 0,2 0 0,3 3 0,1 0 0,1-2 0,0 0 0,-4-4 0,1-1 0,-5-4 0,-1-2 0,17 10 0,-12-10 0,-8-6 0,-10-6 0,-4-2 0,-5-5 0,-2-4 0,-1 3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1:08.731"/>
    </inkml:context>
    <inkml:brush xml:id="br0">
      <inkml:brushProperty name="width" value="0.1" units="cm"/>
      <inkml:brushProperty name="height" value="0.1" units="cm"/>
    </inkml:brush>
  </inkml:definitions>
  <inkml:trace contextRef="#ctx0" brushRef="#br0">0 553 24575,'15'-20'0,"8"-8"0,-7 9 0,3-2 0,3-3 0,0-2 0,3 0 0,-1-2 0,1 0 0,1 0 0,0 0 0,-1 2 0,0-2 0,-1 2 0,-2 0 0,-1 1 0,-1 2 0,-2 1 0,12-15 0,-4 9 0,-9 11 0,-6 6 0,-5 7 0,-2 2 0,-2 2 0,-1-1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04.06.24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93908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04.06.24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04058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04.06.24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476993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04.06.24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407732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0619C3-B6B4-D548-8B37-F0AF7DD00905}" type="datetimeFigureOut">
              <a:rPr lang="en-DE" smtClean="0"/>
              <a:t>04.06.24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983118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0619C3-B6B4-D548-8B37-F0AF7DD00905}" type="datetimeFigureOut">
              <a:rPr lang="en-DE" smtClean="0"/>
              <a:t>04.06.24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352814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6"/>
            <a:ext cx="8543925"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0619C3-B6B4-D548-8B37-F0AF7DD00905}" type="datetimeFigureOut">
              <a:rPr lang="en-DE" smtClean="0"/>
              <a:t>04.06.24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26571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0619C3-B6B4-D548-8B37-F0AF7DD00905}" type="datetimeFigureOut">
              <a:rPr lang="en-DE" smtClean="0"/>
              <a:t>04.06.24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6502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619C3-B6B4-D548-8B37-F0AF7DD00905}" type="datetimeFigureOut">
              <a:rPr lang="en-DE" smtClean="0"/>
              <a:t>04.06.24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400944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4211340" y="987426"/>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04.06.24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335877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211340" y="987426"/>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04.06.24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68983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0619C3-B6B4-D548-8B37-F0AF7DD00905}" type="datetimeFigureOut">
              <a:rPr lang="en-DE" smtClean="0"/>
              <a:t>04.06.24</a:t>
            </a:fld>
            <a:endParaRPr lang="en-DE"/>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EA0BCF-1CF1-734D-BC0D-76137D87BBE9}" type="slidenum">
              <a:rPr lang="en-DE" smtClean="0"/>
              <a:t>‹#›</a:t>
            </a:fld>
            <a:endParaRPr lang="en-DE"/>
          </a:p>
        </p:txBody>
      </p:sp>
    </p:spTree>
    <p:extLst>
      <p:ext uri="{BB962C8B-B14F-4D97-AF65-F5344CB8AC3E}">
        <p14:creationId xmlns:p14="http://schemas.microsoft.com/office/powerpoint/2010/main" val="246460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customXml" Target="../ink/ink2.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ustomXml" Target="../ink/ink1.xm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1D9"/>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870FC2-386D-C567-D41C-2AF1FC49F7BF}"/>
              </a:ext>
            </a:extLst>
          </p:cNvPr>
          <p:cNvPicPr>
            <a:picLocks noChangeAspect="1" noChangeArrowheads="1"/>
          </p:cNvPicPr>
          <p:nvPr/>
        </p:nvPicPr>
        <p:blipFill>
          <a:blip r:embed="rId2"/>
          <a:srcRect/>
          <a:stretch/>
        </p:blipFill>
        <p:spPr bwMode="auto">
          <a:xfrm>
            <a:off x="2888989" y="2419863"/>
            <a:ext cx="1988899" cy="1988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9A5DF44-A134-5CB7-F8AD-8712D5B20BBE}"/>
              </a:ext>
            </a:extLst>
          </p:cNvPr>
          <p:cNvSpPr txBox="1"/>
          <p:nvPr/>
        </p:nvSpPr>
        <p:spPr>
          <a:xfrm>
            <a:off x="221635" y="2566710"/>
            <a:ext cx="1551405" cy="307777"/>
          </a:xfrm>
          <a:prstGeom prst="rect">
            <a:avLst/>
          </a:prstGeom>
          <a:noFill/>
        </p:spPr>
        <p:txBody>
          <a:bodyPr wrap="square">
            <a:spAutoFit/>
          </a:bodyPr>
          <a:lstStyle/>
          <a:p>
            <a:r>
              <a:rPr lang="de-DE" sz="1400" b="1" dirty="0">
                <a:solidFill>
                  <a:srgbClr val="53637B"/>
                </a:solidFill>
                <a:latin typeface="Source Sans Pro" panose="020B0503030403020204" pitchFamily="34" charset="77"/>
              </a:rPr>
              <a:t>Anne Adler</a:t>
            </a:r>
            <a:endParaRPr lang="en-DE" sz="1400" dirty="0"/>
          </a:p>
        </p:txBody>
      </p:sp>
      <p:sp>
        <p:nvSpPr>
          <p:cNvPr id="12" name="TextBox 11">
            <a:extLst>
              <a:ext uri="{FF2B5EF4-FFF2-40B4-BE49-F238E27FC236}">
                <a16:creationId xmlns:a16="http://schemas.microsoft.com/office/drawing/2014/main" id="{C91EEC6F-0B59-534C-2619-1923BA9151E0}"/>
              </a:ext>
            </a:extLst>
          </p:cNvPr>
          <p:cNvSpPr txBox="1"/>
          <p:nvPr/>
        </p:nvSpPr>
        <p:spPr>
          <a:xfrm>
            <a:off x="202336" y="2720598"/>
            <a:ext cx="1551405" cy="707886"/>
          </a:xfrm>
          <a:prstGeom prst="rect">
            <a:avLst/>
          </a:prstGeom>
          <a:noFill/>
        </p:spPr>
        <p:txBody>
          <a:bodyPr wrap="square">
            <a:spAutoFit/>
          </a:bodyPr>
          <a:lstStyle/>
          <a:p>
            <a:r>
              <a:rPr lang="de-DE" sz="4000" b="1" dirty="0">
                <a:solidFill>
                  <a:srgbClr val="53637B"/>
                </a:solidFill>
                <a:latin typeface="Source Sans Pro" panose="020B0503030403020204" pitchFamily="34" charset="77"/>
              </a:rPr>
              <a:t>“</a:t>
            </a:r>
            <a:endParaRPr lang="en-DE" sz="4000" dirty="0"/>
          </a:p>
        </p:txBody>
      </p:sp>
      <p:sp>
        <p:nvSpPr>
          <p:cNvPr id="14" name="TextBox 13">
            <a:extLst>
              <a:ext uri="{FF2B5EF4-FFF2-40B4-BE49-F238E27FC236}">
                <a16:creationId xmlns:a16="http://schemas.microsoft.com/office/drawing/2014/main" id="{35B9DA8E-0EC7-A06D-9707-4A45C09D01BE}"/>
              </a:ext>
            </a:extLst>
          </p:cNvPr>
          <p:cNvSpPr txBox="1"/>
          <p:nvPr/>
        </p:nvSpPr>
        <p:spPr>
          <a:xfrm>
            <a:off x="226737" y="2889875"/>
            <a:ext cx="3013235" cy="1200329"/>
          </a:xfrm>
          <a:prstGeom prst="rect">
            <a:avLst/>
          </a:prstGeom>
          <a:noFill/>
        </p:spPr>
        <p:txBody>
          <a:bodyPr wrap="square">
            <a:spAutoFit/>
          </a:bodyPr>
          <a:lstStyle/>
          <a:p>
            <a:r>
              <a:rPr lang="de-DE" sz="1200" i="1" dirty="0">
                <a:solidFill>
                  <a:srgbClr val="53637B"/>
                </a:solidFill>
                <a:latin typeface="Source Sans Pro" panose="020B0503030403020204" pitchFamily="34" charset="77"/>
              </a:rPr>
              <a:t>          Ich liebe unser Potsdam und das Stadtbild aus der Luft. Alle Tiere sollen den Anblick genießen können. Darum sollen mehr Aussichtsplattformen in der Innenstadt entstehen. Und ringsum große Laubbäume, mit weiten Kronen, für den Nestbau.</a:t>
            </a:r>
          </a:p>
        </p:txBody>
      </p:sp>
      <p:sp>
        <p:nvSpPr>
          <p:cNvPr id="27" name="TextBox 26">
            <a:extLst>
              <a:ext uri="{FF2B5EF4-FFF2-40B4-BE49-F238E27FC236}">
                <a16:creationId xmlns:a16="http://schemas.microsoft.com/office/drawing/2014/main" id="{32819DE4-1BF2-44C3-C660-F4D6C705D139}"/>
              </a:ext>
            </a:extLst>
          </p:cNvPr>
          <p:cNvSpPr txBox="1"/>
          <p:nvPr/>
        </p:nvSpPr>
        <p:spPr>
          <a:xfrm>
            <a:off x="1692082" y="4616727"/>
            <a:ext cx="1551405" cy="307777"/>
          </a:xfrm>
          <a:prstGeom prst="rect">
            <a:avLst/>
          </a:prstGeom>
          <a:noFill/>
        </p:spPr>
        <p:txBody>
          <a:bodyPr wrap="square">
            <a:spAutoFit/>
          </a:bodyPr>
          <a:lstStyle/>
          <a:p>
            <a:r>
              <a:rPr lang="de-DE" sz="1400" b="1" dirty="0">
                <a:solidFill>
                  <a:srgbClr val="53637B"/>
                </a:solidFill>
                <a:latin typeface="Source Sans Pro" panose="020B0503030403020204" pitchFamily="34" charset="77"/>
              </a:rPr>
              <a:t>Bea Biber</a:t>
            </a:r>
            <a:endParaRPr lang="en-DE" sz="1400" dirty="0"/>
          </a:p>
        </p:txBody>
      </p:sp>
      <p:sp>
        <p:nvSpPr>
          <p:cNvPr id="28" name="TextBox 27">
            <a:extLst>
              <a:ext uri="{FF2B5EF4-FFF2-40B4-BE49-F238E27FC236}">
                <a16:creationId xmlns:a16="http://schemas.microsoft.com/office/drawing/2014/main" id="{E3D66EC5-E237-2682-B7CB-BC9BD027BB23}"/>
              </a:ext>
            </a:extLst>
          </p:cNvPr>
          <p:cNvSpPr txBox="1"/>
          <p:nvPr/>
        </p:nvSpPr>
        <p:spPr>
          <a:xfrm>
            <a:off x="1672783" y="4770615"/>
            <a:ext cx="1551405" cy="707886"/>
          </a:xfrm>
          <a:prstGeom prst="rect">
            <a:avLst/>
          </a:prstGeom>
          <a:noFill/>
        </p:spPr>
        <p:txBody>
          <a:bodyPr wrap="square">
            <a:spAutoFit/>
          </a:bodyPr>
          <a:lstStyle/>
          <a:p>
            <a:r>
              <a:rPr lang="de-DE" sz="4000" b="1" dirty="0">
                <a:solidFill>
                  <a:srgbClr val="53637B"/>
                </a:solidFill>
                <a:latin typeface="Source Sans Pro" panose="020B0503030403020204" pitchFamily="34" charset="77"/>
              </a:rPr>
              <a:t>“</a:t>
            </a:r>
            <a:endParaRPr lang="en-DE" sz="4000" dirty="0"/>
          </a:p>
        </p:txBody>
      </p:sp>
      <p:sp>
        <p:nvSpPr>
          <p:cNvPr id="29" name="TextBox 28">
            <a:extLst>
              <a:ext uri="{FF2B5EF4-FFF2-40B4-BE49-F238E27FC236}">
                <a16:creationId xmlns:a16="http://schemas.microsoft.com/office/drawing/2014/main" id="{460D7F9F-54FC-2FDD-9672-0758F34A17AF}"/>
              </a:ext>
            </a:extLst>
          </p:cNvPr>
          <p:cNvSpPr txBox="1"/>
          <p:nvPr/>
        </p:nvSpPr>
        <p:spPr>
          <a:xfrm>
            <a:off x="1685309" y="4939892"/>
            <a:ext cx="3287992" cy="1200329"/>
          </a:xfrm>
          <a:prstGeom prst="rect">
            <a:avLst/>
          </a:prstGeom>
          <a:noFill/>
        </p:spPr>
        <p:txBody>
          <a:bodyPr wrap="square">
            <a:spAutoFit/>
          </a:bodyPr>
          <a:lstStyle/>
          <a:p>
            <a:r>
              <a:rPr lang="de-DE" sz="1200" i="1" dirty="0">
                <a:solidFill>
                  <a:srgbClr val="53637B"/>
                </a:solidFill>
                <a:latin typeface="Source Sans Pro" panose="020B0503030403020204" pitchFamily="34" charset="77"/>
              </a:rPr>
              <a:t>          Potsdam ist eine Wasserstadt. Wir sollten mehr Wiesen fluten. Darauf können alle Tiere gemeinsam im Wasser spielen. Für den Bau der nötigen Dämme müssen wir mehr Bäume pflanzen, besonders schnellwachsende Nadelbäume entlang der Ufer.</a:t>
            </a:r>
          </a:p>
        </p:txBody>
      </p:sp>
      <p:pic>
        <p:nvPicPr>
          <p:cNvPr id="1028" name="Picture 4">
            <a:extLst>
              <a:ext uri="{FF2B5EF4-FFF2-40B4-BE49-F238E27FC236}">
                <a16:creationId xmlns:a16="http://schemas.microsoft.com/office/drawing/2014/main" id="{7B31AECF-A07B-6662-AD97-143DFB2B2CF2}"/>
              </a:ext>
            </a:extLst>
          </p:cNvPr>
          <p:cNvPicPr>
            <a:picLocks noChangeAspect="1" noChangeArrowheads="1"/>
          </p:cNvPicPr>
          <p:nvPr/>
        </p:nvPicPr>
        <p:blipFill rotWithShape="1">
          <a:blip r:embed="rId3"/>
          <a:srcRect l="5570" t="8120" r="7428" b="4878"/>
          <a:stretch/>
        </p:blipFill>
        <p:spPr bwMode="auto">
          <a:xfrm>
            <a:off x="279910" y="4496924"/>
            <a:ext cx="1643297" cy="164329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E4B5AA6-2EDE-77CF-C269-3DD7698BEDBA}"/>
              </a:ext>
            </a:extLst>
          </p:cNvPr>
          <p:cNvSpPr txBox="1"/>
          <p:nvPr/>
        </p:nvSpPr>
        <p:spPr>
          <a:xfrm>
            <a:off x="5243754" y="2580947"/>
            <a:ext cx="1551405" cy="307777"/>
          </a:xfrm>
          <a:prstGeom prst="rect">
            <a:avLst/>
          </a:prstGeom>
          <a:noFill/>
        </p:spPr>
        <p:txBody>
          <a:bodyPr wrap="square">
            <a:spAutoFit/>
          </a:bodyPr>
          <a:lstStyle/>
          <a:p>
            <a:r>
              <a:rPr lang="de-DE" sz="1400" b="1" dirty="0">
                <a:solidFill>
                  <a:srgbClr val="53637B"/>
                </a:solidFill>
                <a:latin typeface="Source Sans Pro" panose="020B0503030403020204" pitchFamily="34" charset="77"/>
              </a:rPr>
              <a:t>Miri Maus</a:t>
            </a:r>
            <a:endParaRPr lang="en-DE" sz="1400" dirty="0"/>
          </a:p>
        </p:txBody>
      </p:sp>
      <p:sp>
        <p:nvSpPr>
          <p:cNvPr id="37" name="TextBox 36">
            <a:extLst>
              <a:ext uri="{FF2B5EF4-FFF2-40B4-BE49-F238E27FC236}">
                <a16:creationId xmlns:a16="http://schemas.microsoft.com/office/drawing/2014/main" id="{35C86EBE-3D9A-B2B9-7A29-E97737EBAECD}"/>
              </a:ext>
            </a:extLst>
          </p:cNvPr>
          <p:cNvSpPr txBox="1"/>
          <p:nvPr/>
        </p:nvSpPr>
        <p:spPr>
          <a:xfrm>
            <a:off x="5224455" y="2734835"/>
            <a:ext cx="1551405" cy="707886"/>
          </a:xfrm>
          <a:prstGeom prst="rect">
            <a:avLst/>
          </a:prstGeom>
          <a:noFill/>
        </p:spPr>
        <p:txBody>
          <a:bodyPr wrap="square">
            <a:spAutoFit/>
          </a:bodyPr>
          <a:lstStyle/>
          <a:p>
            <a:r>
              <a:rPr lang="de-DE" sz="4000" b="1" dirty="0">
                <a:solidFill>
                  <a:srgbClr val="53637B"/>
                </a:solidFill>
                <a:latin typeface="Source Sans Pro" panose="020B0503030403020204" pitchFamily="34" charset="77"/>
              </a:rPr>
              <a:t>“</a:t>
            </a:r>
            <a:endParaRPr lang="en-DE" sz="4000" dirty="0"/>
          </a:p>
        </p:txBody>
      </p:sp>
      <p:sp>
        <p:nvSpPr>
          <p:cNvPr id="38" name="TextBox 37">
            <a:extLst>
              <a:ext uri="{FF2B5EF4-FFF2-40B4-BE49-F238E27FC236}">
                <a16:creationId xmlns:a16="http://schemas.microsoft.com/office/drawing/2014/main" id="{2CB47A18-2DCD-FEB8-6A82-27F5C274FB5C}"/>
              </a:ext>
            </a:extLst>
          </p:cNvPr>
          <p:cNvSpPr txBox="1"/>
          <p:nvPr/>
        </p:nvSpPr>
        <p:spPr>
          <a:xfrm>
            <a:off x="5236981" y="2904112"/>
            <a:ext cx="3013235" cy="1200329"/>
          </a:xfrm>
          <a:prstGeom prst="rect">
            <a:avLst/>
          </a:prstGeom>
          <a:noFill/>
        </p:spPr>
        <p:txBody>
          <a:bodyPr wrap="square">
            <a:spAutoFit/>
          </a:bodyPr>
          <a:lstStyle/>
          <a:p>
            <a:r>
              <a:rPr lang="de-DE" sz="1200" i="1" dirty="0">
                <a:solidFill>
                  <a:srgbClr val="53637B"/>
                </a:solidFill>
                <a:latin typeface="Source Sans Pro" panose="020B0503030403020204" pitchFamily="34" charset="77"/>
              </a:rPr>
              <a:t>          Ich trete an für die, die übersehen werden. Statt Wasser und Wälder erhalte ich Wiesen und Felder. Dort soll man schöne Tunnel graben können. Entlang der Felder pflanzen wir leckere Kräuter und Beerenbüsche.</a:t>
            </a:r>
          </a:p>
        </p:txBody>
      </p:sp>
      <p:sp>
        <p:nvSpPr>
          <p:cNvPr id="39" name="TextBox 38">
            <a:extLst>
              <a:ext uri="{FF2B5EF4-FFF2-40B4-BE49-F238E27FC236}">
                <a16:creationId xmlns:a16="http://schemas.microsoft.com/office/drawing/2014/main" id="{9210A6E3-5449-F580-5B46-A3B7CBE47DBC}"/>
              </a:ext>
            </a:extLst>
          </p:cNvPr>
          <p:cNvSpPr txBox="1"/>
          <p:nvPr/>
        </p:nvSpPr>
        <p:spPr>
          <a:xfrm>
            <a:off x="6431388" y="4616727"/>
            <a:ext cx="1551405" cy="307777"/>
          </a:xfrm>
          <a:prstGeom prst="rect">
            <a:avLst/>
          </a:prstGeom>
          <a:noFill/>
        </p:spPr>
        <p:txBody>
          <a:bodyPr wrap="square">
            <a:spAutoFit/>
          </a:bodyPr>
          <a:lstStyle/>
          <a:p>
            <a:r>
              <a:rPr lang="de-DE" sz="1400" b="1" dirty="0">
                <a:solidFill>
                  <a:srgbClr val="53637B"/>
                </a:solidFill>
                <a:latin typeface="Source Sans Pro" panose="020B0503030403020204" pitchFamily="34" charset="77"/>
              </a:rPr>
              <a:t>Olli Otter</a:t>
            </a:r>
            <a:endParaRPr lang="en-DE" sz="1400" dirty="0"/>
          </a:p>
        </p:txBody>
      </p:sp>
      <p:sp>
        <p:nvSpPr>
          <p:cNvPr id="40" name="TextBox 39">
            <a:extLst>
              <a:ext uri="{FF2B5EF4-FFF2-40B4-BE49-F238E27FC236}">
                <a16:creationId xmlns:a16="http://schemas.microsoft.com/office/drawing/2014/main" id="{23136597-49EC-A6BB-8956-19734E16E2EE}"/>
              </a:ext>
            </a:extLst>
          </p:cNvPr>
          <p:cNvSpPr txBox="1"/>
          <p:nvPr/>
        </p:nvSpPr>
        <p:spPr>
          <a:xfrm>
            <a:off x="6412089" y="4770615"/>
            <a:ext cx="1551405" cy="707886"/>
          </a:xfrm>
          <a:prstGeom prst="rect">
            <a:avLst/>
          </a:prstGeom>
          <a:noFill/>
        </p:spPr>
        <p:txBody>
          <a:bodyPr wrap="square">
            <a:spAutoFit/>
          </a:bodyPr>
          <a:lstStyle/>
          <a:p>
            <a:r>
              <a:rPr lang="de-DE" sz="4000" b="1" dirty="0">
                <a:solidFill>
                  <a:srgbClr val="53637B"/>
                </a:solidFill>
                <a:latin typeface="Source Sans Pro" panose="020B0503030403020204" pitchFamily="34" charset="77"/>
              </a:rPr>
              <a:t>“</a:t>
            </a:r>
            <a:endParaRPr lang="en-DE" sz="4000" dirty="0"/>
          </a:p>
        </p:txBody>
      </p:sp>
      <p:sp>
        <p:nvSpPr>
          <p:cNvPr id="41" name="TextBox 40">
            <a:extLst>
              <a:ext uri="{FF2B5EF4-FFF2-40B4-BE49-F238E27FC236}">
                <a16:creationId xmlns:a16="http://schemas.microsoft.com/office/drawing/2014/main" id="{91C1B230-D20C-67B6-8277-DF5DCA360FCE}"/>
              </a:ext>
            </a:extLst>
          </p:cNvPr>
          <p:cNvSpPr txBox="1"/>
          <p:nvPr/>
        </p:nvSpPr>
        <p:spPr>
          <a:xfrm>
            <a:off x="6424615" y="4939892"/>
            <a:ext cx="3013235" cy="1200329"/>
          </a:xfrm>
          <a:prstGeom prst="rect">
            <a:avLst/>
          </a:prstGeom>
          <a:noFill/>
        </p:spPr>
        <p:txBody>
          <a:bodyPr wrap="square">
            <a:spAutoFit/>
          </a:bodyPr>
          <a:lstStyle/>
          <a:p>
            <a:r>
              <a:rPr lang="de-DE" sz="1200" i="1" dirty="0">
                <a:solidFill>
                  <a:srgbClr val="53637B"/>
                </a:solidFill>
                <a:latin typeface="Source Sans Pro" panose="020B0503030403020204" pitchFamily="34" charset="77"/>
              </a:rPr>
              <a:t>          Ich träume von mehr Wasserstraßen. Potsdam soll das Venedig des Nordens werden. Mein Wunschprojekt ist ein Kanal vom Schäfersee zur Nuthe. Somit können bald alle entspannt vom Stern bis nach Fahrland schwimmen.</a:t>
            </a:r>
          </a:p>
        </p:txBody>
      </p:sp>
      <p:pic>
        <p:nvPicPr>
          <p:cNvPr id="1030" name="Picture 6">
            <a:extLst>
              <a:ext uri="{FF2B5EF4-FFF2-40B4-BE49-F238E27FC236}">
                <a16:creationId xmlns:a16="http://schemas.microsoft.com/office/drawing/2014/main" id="{115F8329-C5A8-E53A-E657-44B5597F1003}"/>
              </a:ext>
            </a:extLst>
          </p:cNvPr>
          <p:cNvPicPr>
            <a:picLocks noChangeAspect="1" noChangeArrowheads="1"/>
          </p:cNvPicPr>
          <p:nvPr/>
        </p:nvPicPr>
        <p:blipFill>
          <a:blip r:embed="rId4"/>
          <a:srcRect/>
          <a:stretch/>
        </p:blipFill>
        <p:spPr bwMode="auto">
          <a:xfrm>
            <a:off x="8003095" y="2665964"/>
            <a:ext cx="1551405" cy="155140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4F77A3EE-153B-C161-E12E-04C9821F3633}"/>
              </a:ext>
            </a:extLst>
          </p:cNvPr>
          <p:cNvSpPr txBox="1"/>
          <p:nvPr/>
        </p:nvSpPr>
        <p:spPr>
          <a:xfrm>
            <a:off x="6431388" y="482505"/>
            <a:ext cx="1551405" cy="307777"/>
          </a:xfrm>
          <a:prstGeom prst="rect">
            <a:avLst/>
          </a:prstGeom>
          <a:noFill/>
        </p:spPr>
        <p:txBody>
          <a:bodyPr wrap="square">
            <a:spAutoFit/>
          </a:bodyPr>
          <a:lstStyle/>
          <a:p>
            <a:r>
              <a:rPr lang="de-DE" sz="1400" b="1" dirty="0">
                <a:solidFill>
                  <a:srgbClr val="53637B"/>
                </a:solidFill>
                <a:latin typeface="Source Sans Pro" panose="020B0503030403020204" pitchFamily="34" charset="77"/>
              </a:rPr>
              <a:t>Finn Fuchs</a:t>
            </a:r>
            <a:endParaRPr lang="en-DE" sz="1400" dirty="0"/>
          </a:p>
        </p:txBody>
      </p:sp>
      <p:sp>
        <p:nvSpPr>
          <p:cNvPr id="44" name="TextBox 43">
            <a:extLst>
              <a:ext uri="{FF2B5EF4-FFF2-40B4-BE49-F238E27FC236}">
                <a16:creationId xmlns:a16="http://schemas.microsoft.com/office/drawing/2014/main" id="{79814C65-8D09-F189-1334-2205B8736456}"/>
              </a:ext>
            </a:extLst>
          </p:cNvPr>
          <p:cNvSpPr txBox="1"/>
          <p:nvPr/>
        </p:nvSpPr>
        <p:spPr>
          <a:xfrm>
            <a:off x="6412089" y="636393"/>
            <a:ext cx="1551405" cy="707886"/>
          </a:xfrm>
          <a:prstGeom prst="rect">
            <a:avLst/>
          </a:prstGeom>
          <a:noFill/>
        </p:spPr>
        <p:txBody>
          <a:bodyPr wrap="square">
            <a:spAutoFit/>
          </a:bodyPr>
          <a:lstStyle/>
          <a:p>
            <a:r>
              <a:rPr lang="de-DE" sz="4000" b="1" dirty="0">
                <a:solidFill>
                  <a:srgbClr val="53637B"/>
                </a:solidFill>
                <a:latin typeface="Source Sans Pro" panose="020B0503030403020204" pitchFamily="34" charset="77"/>
              </a:rPr>
              <a:t>“</a:t>
            </a:r>
            <a:endParaRPr lang="en-DE" sz="4000" dirty="0"/>
          </a:p>
        </p:txBody>
      </p:sp>
      <p:sp>
        <p:nvSpPr>
          <p:cNvPr id="45" name="TextBox 44">
            <a:extLst>
              <a:ext uri="{FF2B5EF4-FFF2-40B4-BE49-F238E27FC236}">
                <a16:creationId xmlns:a16="http://schemas.microsoft.com/office/drawing/2014/main" id="{5DB06684-CD7E-3D12-03E2-AA4F848A9A8A}"/>
              </a:ext>
            </a:extLst>
          </p:cNvPr>
          <p:cNvSpPr txBox="1"/>
          <p:nvPr/>
        </p:nvSpPr>
        <p:spPr>
          <a:xfrm>
            <a:off x="6424615" y="805670"/>
            <a:ext cx="3142411" cy="1200329"/>
          </a:xfrm>
          <a:prstGeom prst="rect">
            <a:avLst/>
          </a:prstGeom>
          <a:noFill/>
        </p:spPr>
        <p:txBody>
          <a:bodyPr wrap="square">
            <a:spAutoFit/>
          </a:bodyPr>
          <a:lstStyle/>
          <a:p>
            <a:r>
              <a:rPr lang="de-DE" sz="1200" i="1" dirty="0">
                <a:solidFill>
                  <a:srgbClr val="53637B"/>
                </a:solidFill>
                <a:latin typeface="Source Sans Pro" panose="020B0503030403020204" pitchFamily="34" charset="77"/>
              </a:rPr>
              <a:t>          Der Wald unserer Stadt liegt mir besonders am Herzen. Er ist Erholung und Heimat für viele Tiere. Ich möchte saubere Waldwege und mehr Abfalleimer. Ich fordere ein Fuchsbauprogramm, um neuen Wohnraum auf den knappen Waldflächen zu schaffen.</a:t>
            </a:r>
          </a:p>
        </p:txBody>
      </p:sp>
      <p:pic>
        <p:nvPicPr>
          <p:cNvPr id="47" name="Picture 10">
            <a:extLst>
              <a:ext uri="{FF2B5EF4-FFF2-40B4-BE49-F238E27FC236}">
                <a16:creationId xmlns:a16="http://schemas.microsoft.com/office/drawing/2014/main" id="{C1070648-5768-5F3B-5B0C-871C3FB4F387}"/>
              </a:ext>
            </a:extLst>
          </p:cNvPr>
          <p:cNvPicPr>
            <a:picLocks noChangeAspect="1" noChangeArrowheads="1"/>
          </p:cNvPicPr>
          <p:nvPr/>
        </p:nvPicPr>
        <p:blipFill>
          <a:blip r:embed="rId5"/>
          <a:srcRect/>
          <a:stretch/>
        </p:blipFill>
        <p:spPr bwMode="auto">
          <a:xfrm>
            <a:off x="4916663" y="262359"/>
            <a:ext cx="1734305" cy="173430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a:extLst>
              <a:ext uri="{FF2B5EF4-FFF2-40B4-BE49-F238E27FC236}">
                <a16:creationId xmlns:a16="http://schemas.microsoft.com/office/drawing/2014/main" id="{C147B39C-9123-FE21-8FD1-3F08AEC1F838}"/>
              </a:ext>
            </a:extLst>
          </p:cNvPr>
          <p:cNvPicPr>
            <a:picLocks noChangeAspect="1" noChangeArrowheads="1"/>
          </p:cNvPicPr>
          <p:nvPr/>
        </p:nvPicPr>
        <p:blipFill rotWithShape="1">
          <a:blip r:embed="rId6"/>
          <a:srcRect l="5730" t="6609" r="12860" b="11468"/>
          <a:stretch/>
        </p:blipFill>
        <p:spPr bwMode="auto">
          <a:xfrm>
            <a:off x="4855904" y="4296873"/>
            <a:ext cx="1875168" cy="188698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97C34674-6D1D-2479-755E-463E84439AF5}"/>
              </a:ext>
            </a:extLst>
          </p:cNvPr>
          <p:cNvSpPr txBox="1"/>
          <p:nvPr/>
        </p:nvSpPr>
        <p:spPr>
          <a:xfrm>
            <a:off x="431705" y="6472336"/>
            <a:ext cx="10398991" cy="461665"/>
          </a:xfrm>
          <a:prstGeom prst="rect">
            <a:avLst/>
          </a:prstGeom>
          <a:noFill/>
        </p:spPr>
        <p:txBody>
          <a:bodyPr wrap="square" numCol="3" rtlCol="0">
            <a:spAutoFit/>
          </a:bodyPr>
          <a:lstStyle/>
          <a:p>
            <a:r>
              <a:rPr lang="de-DE" sz="800" dirty="0">
                <a:solidFill>
                  <a:srgbClr val="7F7F7F"/>
                </a:solidFill>
                <a:effectLst/>
                <a:latin typeface="SourceSansPro" panose="020B0503030403020204" pitchFamily="34" charset="77"/>
              </a:rPr>
              <a:t>Eine unabhängige Initiative</a:t>
            </a:r>
            <a:br>
              <a:rPr lang="de-DE" sz="800" dirty="0">
                <a:solidFill>
                  <a:srgbClr val="7F7F7F"/>
                </a:solidFill>
                <a:effectLst/>
                <a:latin typeface="SourceSansPro" panose="020B0503030403020204" pitchFamily="34" charset="77"/>
              </a:rPr>
            </a:br>
            <a:r>
              <a:rPr lang="de-DE" sz="800" dirty="0">
                <a:solidFill>
                  <a:srgbClr val="7F7F7F"/>
                </a:solidFill>
                <a:effectLst/>
                <a:latin typeface="SourceSansPro" panose="020B0503030403020204" pitchFamily="34" charset="77"/>
              </a:rPr>
              <a:t>ehrenamtlicher Wahlvorstände in Potsdam. </a:t>
            </a:r>
          </a:p>
          <a:p>
            <a:br>
              <a:rPr lang="de-DE" sz="800" dirty="0">
                <a:solidFill>
                  <a:srgbClr val="7F7F7F"/>
                </a:solidFill>
                <a:effectLst/>
                <a:latin typeface="SourceSansPro" panose="020B0503030403020204" pitchFamily="34" charset="77"/>
              </a:rPr>
            </a:br>
            <a:r>
              <a:rPr lang="de-DE" sz="800" dirty="0">
                <a:solidFill>
                  <a:srgbClr val="7F7F7F"/>
                </a:solidFill>
                <a:effectLst/>
                <a:latin typeface="SourceSansPro" panose="020B0503030403020204" pitchFamily="34" charset="77"/>
              </a:rPr>
              <a:t>Zeichnungen: Lea Gerneth (2024).</a:t>
            </a:r>
          </a:p>
          <a:p>
            <a:r>
              <a:rPr lang="de-DE" sz="800" dirty="0">
                <a:solidFill>
                  <a:srgbClr val="7F7F7F"/>
                </a:solidFill>
                <a:effectLst/>
                <a:latin typeface="SourceSansPro" panose="020B0503030403020204" pitchFamily="34" charset="77"/>
              </a:rPr>
              <a:t>Lizenziert unter Creative Commons BY-NC-ND 4.0. </a:t>
            </a:r>
          </a:p>
          <a:p>
            <a:endParaRPr lang="de-DE" sz="800" dirty="0">
              <a:solidFill>
                <a:srgbClr val="7F7F7F"/>
              </a:solidFill>
              <a:effectLst/>
              <a:latin typeface="SourceSansPro" panose="020B0503030403020204" pitchFamily="34" charset="77"/>
            </a:endParaRPr>
          </a:p>
          <a:p>
            <a:r>
              <a:rPr lang="de-DE" sz="800" dirty="0">
                <a:solidFill>
                  <a:srgbClr val="7F7F7F"/>
                </a:solidFill>
                <a:effectLst/>
                <a:latin typeface="SourceSansPro" panose="020B0503030403020204" pitchFamily="34" charset="77"/>
              </a:rPr>
              <a:t>Texte: Sven Köhler (2024).</a:t>
            </a:r>
          </a:p>
          <a:p>
            <a:r>
              <a:rPr lang="de-DE" sz="800" dirty="0">
                <a:solidFill>
                  <a:srgbClr val="7F7F7F"/>
                </a:solidFill>
                <a:effectLst/>
                <a:latin typeface="SourceSansPro" panose="020B0503030403020204" pitchFamily="34" charset="77"/>
              </a:rPr>
              <a:t>Lizenziert unter Creative Commons BY-NC-SA 4.0.</a:t>
            </a:r>
            <a:endParaRPr lang="de-DE" sz="800" dirty="0"/>
          </a:p>
        </p:txBody>
      </p:sp>
      <p:pic>
        <p:nvPicPr>
          <p:cNvPr id="53" name="Graphic 52">
            <a:extLst>
              <a:ext uri="{FF2B5EF4-FFF2-40B4-BE49-F238E27FC236}">
                <a16:creationId xmlns:a16="http://schemas.microsoft.com/office/drawing/2014/main" id="{D42523BB-7C84-D8BA-A7D9-E5A589728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5679" y="6522852"/>
            <a:ext cx="689576" cy="237521"/>
          </a:xfrm>
          <a:prstGeom prst="rect">
            <a:avLst/>
          </a:prstGeom>
        </p:spPr>
      </p:pic>
      <p:pic>
        <p:nvPicPr>
          <p:cNvPr id="54" name="Graphic 53">
            <a:extLst>
              <a:ext uri="{FF2B5EF4-FFF2-40B4-BE49-F238E27FC236}">
                <a16:creationId xmlns:a16="http://schemas.microsoft.com/office/drawing/2014/main" id="{25BA0012-F002-63A7-01AB-464A917CE74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612193" y="6522852"/>
            <a:ext cx="689576" cy="237520"/>
          </a:xfrm>
          <a:prstGeom prst="rect">
            <a:avLst/>
          </a:prstGeom>
        </p:spPr>
      </p:pic>
      <p:grpSp>
        <p:nvGrpSpPr>
          <p:cNvPr id="58" name="Group 57">
            <a:extLst>
              <a:ext uri="{FF2B5EF4-FFF2-40B4-BE49-F238E27FC236}">
                <a16:creationId xmlns:a16="http://schemas.microsoft.com/office/drawing/2014/main" id="{3D7112B8-EB34-17A7-A5A9-54B57443FE62}"/>
              </a:ext>
            </a:extLst>
          </p:cNvPr>
          <p:cNvGrpSpPr/>
          <p:nvPr/>
        </p:nvGrpSpPr>
        <p:grpSpPr>
          <a:xfrm>
            <a:off x="248373" y="6539328"/>
            <a:ext cx="209933" cy="209933"/>
            <a:chOff x="-449374" y="6478783"/>
            <a:chExt cx="283210" cy="283210"/>
          </a:xfrm>
        </p:grpSpPr>
        <p:sp>
          <p:nvSpPr>
            <p:cNvPr id="55" name="Oval 54">
              <a:extLst>
                <a:ext uri="{FF2B5EF4-FFF2-40B4-BE49-F238E27FC236}">
                  <a16:creationId xmlns:a16="http://schemas.microsoft.com/office/drawing/2014/main" id="{DAB6800E-537A-ED31-F8B1-4A97980907D2}"/>
                </a:ext>
              </a:extLst>
            </p:cNvPr>
            <p:cNvSpPr/>
            <p:nvPr/>
          </p:nvSpPr>
          <p:spPr>
            <a:xfrm>
              <a:off x="-449374" y="6478783"/>
              <a:ext cx="283210" cy="283210"/>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mc:AlternateContent xmlns:mc="http://schemas.openxmlformats.org/markup-compatibility/2006">
          <mc:Choice xmlns:p14="http://schemas.microsoft.com/office/powerpoint/2010/main" Requires="p14">
            <p:contentPart p14:bwMode="auto" r:id="rId11">
              <p14:nvContentPartPr>
                <p14:cNvPr id="56" name="Ink 55">
                  <a:extLst>
                    <a:ext uri="{FF2B5EF4-FFF2-40B4-BE49-F238E27FC236}">
                      <a16:creationId xmlns:a16="http://schemas.microsoft.com/office/drawing/2014/main" id="{F2029C0B-9614-452D-634F-068E7739CFC6}"/>
                    </a:ext>
                  </a:extLst>
                </p14:cNvPr>
                <p14:cNvContentPartPr/>
                <p14:nvPr/>
              </p14:nvContentPartPr>
              <p14:xfrm>
                <a:off x="-429054" y="6494658"/>
                <a:ext cx="242570" cy="217805"/>
              </p14:xfrm>
            </p:contentPart>
          </mc:Choice>
          <mc:Fallback>
            <p:pic>
              <p:nvPicPr>
                <p:cNvPr id="56" name="Ink 55">
                  <a:extLst>
                    <a:ext uri="{FF2B5EF4-FFF2-40B4-BE49-F238E27FC236}">
                      <a16:creationId xmlns:a16="http://schemas.microsoft.com/office/drawing/2014/main" id="{F2029C0B-9614-452D-634F-068E7739CFC6}"/>
                    </a:ext>
                  </a:extLst>
                </p:cNvPr>
                <p:cNvPicPr/>
                <p:nvPr/>
              </p:nvPicPr>
              <p:blipFill>
                <a:blip r:embed="rId12"/>
                <a:stretch>
                  <a:fillRect/>
                </a:stretch>
              </p:blipFill>
              <p:spPr>
                <a:xfrm>
                  <a:off x="-453263" y="6470404"/>
                  <a:ext cx="290503" cy="265829"/>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7" name="Ink 56">
                  <a:extLst>
                    <a:ext uri="{FF2B5EF4-FFF2-40B4-BE49-F238E27FC236}">
                      <a16:creationId xmlns:a16="http://schemas.microsoft.com/office/drawing/2014/main" id="{851A16BB-848C-A24D-A137-25803160C792}"/>
                    </a:ext>
                  </a:extLst>
                </p14:cNvPr>
                <p14:cNvContentPartPr/>
                <p14:nvPr/>
              </p14:nvContentPartPr>
              <p14:xfrm>
                <a:off x="-406829" y="6484498"/>
                <a:ext cx="240030" cy="267970"/>
              </p14:xfrm>
            </p:contentPart>
          </mc:Choice>
          <mc:Fallback>
            <p:pic>
              <p:nvPicPr>
                <p:cNvPr id="57" name="Ink 56">
                  <a:extLst>
                    <a:ext uri="{FF2B5EF4-FFF2-40B4-BE49-F238E27FC236}">
                      <a16:creationId xmlns:a16="http://schemas.microsoft.com/office/drawing/2014/main" id="{851A16BB-848C-A24D-A137-25803160C792}"/>
                    </a:ext>
                  </a:extLst>
                </p:cNvPr>
                <p:cNvPicPr/>
                <p:nvPr/>
              </p:nvPicPr>
              <p:blipFill>
                <a:blip r:embed="rId14"/>
                <a:stretch>
                  <a:fillRect/>
                </a:stretch>
              </p:blipFill>
              <p:spPr>
                <a:xfrm>
                  <a:off x="-431026" y="6460269"/>
                  <a:ext cx="287939" cy="315943"/>
                </a:xfrm>
                <a:prstGeom prst="rect">
                  <a:avLst/>
                </a:prstGeom>
              </p:spPr>
            </p:pic>
          </mc:Fallback>
        </mc:AlternateContent>
      </p:grpSp>
      <p:sp>
        <p:nvSpPr>
          <p:cNvPr id="1024" name="Rounded Rectangle 1023">
            <a:extLst>
              <a:ext uri="{FF2B5EF4-FFF2-40B4-BE49-F238E27FC236}">
                <a16:creationId xmlns:a16="http://schemas.microsoft.com/office/drawing/2014/main" id="{87789B11-D60E-7A44-37E9-A4EEB297E10A}"/>
              </a:ext>
            </a:extLst>
          </p:cNvPr>
          <p:cNvSpPr/>
          <p:nvPr/>
        </p:nvSpPr>
        <p:spPr>
          <a:xfrm>
            <a:off x="221635" y="250002"/>
            <a:ext cx="4586922" cy="1916368"/>
          </a:xfrm>
          <a:prstGeom prst="roundRect">
            <a:avLst>
              <a:gd name="adj" fmla="val 6995"/>
            </a:avLst>
          </a:prstGeom>
          <a:noFill/>
          <a:ln w="22225">
            <a:solidFill>
              <a:srgbClr val="5363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de-DE" sz="2400" b="1" dirty="0">
                <a:solidFill>
                  <a:srgbClr val="53637B"/>
                </a:solidFill>
                <a:latin typeface="Source Sans Pro" panose="020B0503030403020204" pitchFamily="34" charset="77"/>
              </a:rPr>
              <a:t>Potsdamer Kinderwahl</a:t>
            </a:r>
          </a:p>
          <a:p>
            <a:pPr algn="just"/>
            <a:endParaRPr lang="de-DE" sz="200" dirty="0">
              <a:solidFill>
                <a:srgbClr val="53637B"/>
              </a:solidFill>
              <a:latin typeface="Source Sans Pro" panose="020B0503030403020204" pitchFamily="34" charset="77"/>
            </a:endParaRPr>
          </a:p>
          <a:p>
            <a:pPr algn="just"/>
            <a:r>
              <a:rPr lang="de-DE" sz="1200" dirty="0">
                <a:solidFill>
                  <a:srgbClr val="53637B"/>
                </a:solidFill>
                <a:latin typeface="Source Sans Pro" panose="020B0503030403020204" pitchFamily="34" charset="77"/>
              </a:rPr>
              <a:t>In Potsdam leben viele Tiere. Sie haben Ideen, wie die Stadt schöner und lebenswerter für alle werden kann. Nicht alles ist ein-fach umzusetzen. Manchmal passen die Ideen nicht sofort </a:t>
            </a:r>
            <a:r>
              <a:rPr lang="de-DE" sz="1200" dirty="0" err="1">
                <a:solidFill>
                  <a:srgbClr val="53637B"/>
                </a:solidFill>
                <a:latin typeface="Source Sans Pro" panose="020B0503030403020204" pitchFamily="34" charset="77"/>
              </a:rPr>
              <a:t>zusam-men</a:t>
            </a:r>
            <a:r>
              <a:rPr lang="de-DE" sz="1200" dirty="0">
                <a:solidFill>
                  <a:srgbClr val="53637B"/>
                </a:solidFill>
                <a:latin typeface="Source Sans Pro" panose="020B0503030403020204" pitchFamily="34" charset="77"/>
              </a:rPr>
              <a:t>. Die Tiere müssen also gemeinsam nach Lösungen suchen. Aber du kannst mitentscheiden, wer dabei das stärkste Wort hat.</a:t>
            </a:r>
          </a:p>
          <a:p>
            <a:pPr algn="just"/>
            <a:endParaRPr lang="de-DE" sz="400" dirty="0">
              <a:solidFill>
                <a:srgbClr val="53637B"/>
              </a:solidFill>
              <a:latin typeface="Source Sans Pro" panose="020B0503030403020204" pitchFamily="34" charset="77"/>
            </a:endParaRPr>
          </a:p>
          <a:p>
            <a:pPr algn="just"/>
            <a:r>
              <a:rPr lang="de-DE" sz="1200" dirty="0">
                <a:solidFill>
                  <a:srgbClr val="53637B"/>
                </a:solidFill>
                <a:latin typeface="Source Sans Pro" panose="020B0503030403020204" pitchFamily="34" charset="77"/>
              </a:rPr>
              <a:t>Wer hat die besten Ideen für Potsdam?</a:t>
            </a:r>
          </a:p>
        </p:txBody>
      </p:sp>
    </p:spTree>
    <p:extLst>
      <p:ext uri="{BB962C8B-B14F-4D97-AF65-F5344CB8AC3E}">
        <p14:creationId xmlns:p14="http://schemas.microsoft.com/office/powerpoint/2010/main" val="1325677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696</TotalTime>
  <Words>320</Words>
  <Application>Microsoft Macintosh PowerPoint</Application>
  <PresentationFormat>A4 Paper (210x297 mm)</PresentationFormat>
  <Paragraphs>26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Source Sans Pro</vt:lpstr>
      <vt:lpstr>SourceSansPro</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Flyer Potsdamer Kinderwahl</dc:title>
  <dc:subject/>
  <dc:creator/>
  <cp:keywords/>
  <dc:description/>
  <cp:lastModifiedBy>Koehler, Sven</cp:lastModifiedBy>
  <cp:revision>12</cp:revision>
  <cp:lastPrinted>2024-06-04T21:57:45Z</cp:lastPrinted>
  <dcterms:created xsi:type="dcterms:W3CDTF">2024-06-04T21:30:24Z</dcterms:created>
  <dcterms:modified xsi:type="dcterms:W3CDTF">2024-06-05T09:06:54Z</dcterms:modified>
  <cp:category/>
</cp:coreProperties>
</file>